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5" r:id="rId4"/>
    <p:sldId id="266" r:id="rId5"/>
    <p:sldId id="268" r:id="rId6"/>
    <p:sldId id="269" r:id="rId7"/>
    <p:sldId id="260" r:id="rId8"/>
    <p:sldId id="271" r:id="rId9"/>
    <p:sldId id="272" r:id="rId10"/>
    <p:sldId id="273" r:id="rId11"/>
    <p:sldId id="274" r:id="rId12"/>
    <p:sldId id="275" r:id="rId13"/>
    <p:sldId id="261" r:id="rId14"/>
    <p:sldId id="270" r:id="rId15"/>
    <p:sldId id="276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E463"/>
    <a:srgbClr val="87E499"/>
    <a:srgbClr val="B3E4BB"/>
    <a:srgbClr val="5CFA78"/>
    <a:srgbClr val="58FF4B"/>
    <a:srgbClr val="FFD800"/>
    <a:srgbClr val="00FDFF"/>
    <a:srgbClr val="FDFF97"/>
    <a:srgbClr val="FF8F7D"/>
    <a:srgbClr val="FF4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89525"/>
  </p:normalViewPr>
  <p:slideViewPr>
    <p:cSldViewPr snapToGrid="0" snapToObjects="1">
      <p:cViewPr varScale="1">
        <p:scale>
          <a:sx n="104" d="100"/>
          <a:sy n="104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A90BE-7632-C548-A197-F5BE8B905DE0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021AA-7352-5D46-90C9-D4701DFC1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9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021AA-7352-5D46-90C9-D4701DFC1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5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add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F0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information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" y="5920906"/>
            <a:ext cx="1401483" cy="805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428" y="6017240"/>
            <a:ext cx="1146046" cy="7716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" y="5920906"/>
            <a:ext cx="1401483" cy="805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428" y="6017240"/>
            <a:ext cx="1146046" cy="7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2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428" y="6017240"/>
            <a:ext cx="1146046" cy="7716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4AE463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add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information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" y="5920906"/>
            <a:ext cx="1401483" cy="805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428" y="6017240"/>
            <a:ext cx="1146046" cy="7716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FFD800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add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DFF97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information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" y="5920906"/>
            <a:ext cx="1401483" cy="805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428" y="6017240"/>
            <a:ext cx="1146046" cy="7716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AE463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2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</a:t>
            </a:r>
            <a:r>
              <a:rPr lang="en-US" dirty="0" err="1"/>
              <a:t>leveldfdf</a:t>
            </a:r>
            <a:endParaRPr lang="en-U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AE463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2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</a:t>
            </a:r>
            <a:r>
              <a:rPr lang="en-US" dirty="0" err="1"/>
              <a:t>leveldfdf</a:t>
            </a:r>
            <a:endParaRPr lang="en-U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" y="5920906"/>
            <a:ext cx="1401483" cy="805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428" y="6017240"/>
            <a:ext cx="1146046" cy="7716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4AE463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CFA78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" y="5920906"/>
            <a:ext cx="1401483" cy="805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428" y="6017240"/>
            <a:ext cx="1146046" cy="7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EA5F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8FF4B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428" y="6017240"/>
            <a:ext cx="1146046" cy="7716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CFA78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AE463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" y="5920906"/>
            <a:ext cx="1401483" cy="805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428" y="6017240"/>
            <a:ext cx="1146046" cy="77167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F184D-4B37-9648-B598-07504E2C935E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1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7" r:id="rId2"/>
    <p:sldLayoutId id="2147483680" r:id="rId3"/>
    <p:sldLayoutId id="2147483666" r:id="rId4"/>
    <p:sldLayoutId id="2147483667" r:id="rId5"/>
    <p:sldLayoutId id="2147483651" r:id="rId6"/>
    <p:sldLayoutId id="2147483678" r:id="rId7"/>
    <p:sldLayoutId id="2147483671" r:id="rId8"/>
    <p:sldLayoutId id="2147483672" r:id="rId9"/>
    <p:sldLayoutId id="2147483655" r:id="rId10"/>
    <p:sldLayoutId id="2147483668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/>
          </a:solidFill>
          <a:latin typeface="Avenir Next" charset="0"/>
          <a:ea typeface="Avenir Next" charset="0"/>
          <a:cs typeface="Avenir Nex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venir Next" charset="0"/>
          <a:ea typeface="Avenir Next" charset="0"/>
          <a:cs typeface="Avenir N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venir Next" charset="0"/>
          <a:ea typeface="Avenir Next" charset="0"/>
          <a:cs typeface="Avenir N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venir Next" charset="0"/>
          <a:ea typeface="Avenir Next" charset="0"/>
          <a:cs typeface="Avenir N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venir Next" charset="0"/>
          <a:ea typeface="Avenir Next" charset="0"/>
          <a:cs typeface="Avenir N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venir Next" charset="0"/>
          <a:ea typeface="Avenir Next" charset="0"/>
          <a:cs typeface="Avenir N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6617" y="682315"/>
            <a:ext cx="9838765" cy="2387600"/>
          </a:xfrm>
        </p:spPr>
        <p:txBody>
          <a:bodyPr>
            <a:normAutofit/>
          </a:bodyPr>
          <a:lstStyle/>
          <a:p>
            <a:r>
              <a:rPr lang="en-GB" sz="8500" dirty="0">
                <a:solidFill>
                  <a:srgbClr val="58FF4B"/>
                </a:solidFill>
              </a:rPr>
              <a:t>KILL THE OUTLIERS</a:t>
            </a:r>
            <a:endParaRPr lang="en-US" sz="3300" dirty="0">
              <a:solidFill>
                <a:srgbClr val="87E4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7706" y="62528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7FEF4C8-E388-F44E-A4AA-FB6B0F5FF7B0}"/>
              </a:ext>
            </a:extLst>
          </p:cNvPr>
          <p:cNvSpPr txBox="1">
            <a:spLocks/>
          </p:cNvSpPr>
          <p:nvPr/>
        </p:nvSpPr>
        <p:spPr>
          <a:xfrm>
            <a:off x="1578429" y="2964704"/>
            <a:ext cx="9144000" cy="997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00B0F0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BLG 454E Learning </a:t>
            </a:r>
            <a:r>
              <a:rPr lang="tr-TR" dirty="0" err="1"/>
              <a:t>from</a:t>
            </a:r>
            <a:r>
              <a:rPr lang="tr-TR" dirty="0"/>
              <a:t> Data Spring – 2020 TERM PROJECT </a:t>
            </a:r>
            <a:endParaRPr lang="tr-TR" sz="2800" dirty="0"/>
          </a:p>
          <a:p>
            <a:r>
              <a:rPr lang="en-US" sz="2600" b="1" dirty="0">
                <a:solidFill>
                  <a:schemeClr val="bg1"/>
                </a:solidFill>
              </a:rPr>
              <a:t>BRAIN CONNECTIVITY ESTIMATION </a:t>
            </a:r>
          </a:p>
        </p:txBody>
      </p:sp>
    </p:spTree>
    <p:extLst>
      <p:ext uri="{BB962C8B-B14F-4D97-AF65-F5344CB8AC3E}">
        <p14:creationId xmlns:p14="http://schemas.microsoft.com/office/powerpoint/2010/main" val="13301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F986DFE-129E-7741-B382-3C3D87A24459}"/>
              </a:ext>
            </a:extLst>
          </p:cNvPr>
          <p:cNvSpPr txBox="1"/>
          <p:nvPr/>
        </p:nvSpPr>
        <p:spPr>
          <a:xfrm>
            <a:off x="237638" y="5196680"/>
            <a:ext cx="11240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again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scipy’s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stats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find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outliers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with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using</a:t>
            </a:r>
            <a:r>
              <a:rPr lang="tr-TR" dirty="0">
                <a:solidFill>
                  <a:schemeClr val="bg1"/>
                </a:solidFill>
              </a:rPr>
              <a:t> z </a:t>
            </a:r>
            <a:r>
              <a:rPr lang="tr-TR" dirty="0" err="1">
                <a:solidFill>
                  <a:schemeClr val="bg1"/>
                </a:solidFill>
              </a:rPr>
              <a:t>value</a:t>
            </a:r>
            <a:r>
              <a:rPr lang="tr-TR" dirty="0">
                <a:solidFill>
                  <a:schemeClr val="bg1"/>
                </a:solidFill>
              </a:rPr>
              <a:t> as 3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time.</a:t>
            </a:r>
          </a:p>
          <a:p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every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feature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change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outlier’s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values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mean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value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next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previous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samples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3C5AE2C8-4FB3-4D40-9441-FA00DE8B00CC}"/>
              </a:ext>
            </a:extLst>
          </p:cNvPr>
          <p:cNvGrpSpPr/>
          <p:nvPr/>
        </p:nvGrpSpPr>
        <p:grpSpPr>
          <a:xfrm>
            <a:off x="237638" y="640079"/>
            <a:ext cx="11716723" cy="4247977"/>
            <a:chOff x="387541" y="706409"/>
            <a:chExt cx="12514587" cy="4537248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775DCF60-52CA-864E-BBD6-0A4EBDB74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21"/>
            <a:stretch/>
          </p:blipFill>
          <p:spPr>
            <a:xfrm>
              <a:off x="387541" y="715200"/>
              <a:ext cx="6157034" cy="4528457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FAB9D111-ECE3-ED4E-BCF5-EF7C24941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361" t="534" r="-1096" b="4516"/>
            <a:stretch/>
          </p:blipFill>
          <p:spPr>
            <a:xfrm>
              <a:off x="6514134" y="706409"/>
              <a:ext cx="6387994" cy="4299746"/>
            </a:xfrm>
            <a:prstGeom prst="rect">
              <a:avLst/>
            </a:prstGeom>
          </p:spPr>
        </p:pic>
      </p:grp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6F592DE9-7C57-7940-86B3-22219B63FCE9}"/>
              </a:ext>
            </a:extLst>
          </p:cNvPr>
          <p:cNvSpPr txBox="1"/>
          <p:nvPr/>
        </p:nvSpPr>
        <p:spPr>
          <a:xfrm>
            <a:off x="237638" y="155020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2nd </a:t>
            </a:r>
            <a:r>
              <a:rPr lang="tr-TR" dirty="0" err="1">
                <a:solidFill>
                  <a:schemeClr val="bg1"/>
                </a:solidFill>
              </a:rPr>
              <a:t>outlier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reduction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7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AB4AE4D-A49B-7143-B5F5-69E921FBB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479" y="1777660"/>
            <a:ext cx="9105900" cy="2336800"/>
          </a:xfr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2696E49A-67EE-194C-A603-9AC08DF2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Proposed solution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E80E33C-E8B7-114C-83F4-EC5AD11E7FF2}"/>
              </a:ext>
            </a:extLst>
          </p:cNvPr>
          <p:cNvSpPr txBox="1"/>
          <p:nvPr/>
        </p:nvSpPr>
        <p:spPr>
          <a:xfrm>
            <a:off x="1304438" y="4663280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try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scale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data but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error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goes</a:t>
            </a:r>
            <a:r>
              <a:rPr lang="tr-TR" dirty="0">
                <a:solidFill>
                  <a:schemeClr val="bg1"/>
                </a:solidFill>
              </a:rPr>
              <a:t> UP.</a:t>
            </a:r>
          </a:p>
        </p:txBody>
      </p:sp>
    </p:spTree>
    <p:extLst>
      <p:ext uri="{BB962C8B-B14F-4D97-AF65-F5344CB8AC3E}">
        <p14:creationId xmlns:p14="http://schemas.microsoft.com/office/powerpoint/2010/main" val="267457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2696E49A-67EE-194C-A603-9AC08DF2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Proposed solution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B2C60A9B-8931-A848-85F1-9BF68668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6" y="1153884"/>
            <a:ext cx="7619600" cy="4299857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6456E7F8-40E7-D644-8BA9-C77D1F21315D}"/>
              </a:ext>
            </a:extLst>
          </p:cNvPr>
          <p:cNvSpPr txBox="1"/>
          <p:nvPr/>
        </p:nvSpPr>
        <p:spPr>
          <a:xfrm>
            <a:off x="927846" y="5704116"/>
            <a:ext cx="10740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First </a:t>
            </a: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try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linear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regression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then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use</a:t>
            </a:r>
            <a:r>
              <a:rPr lang="tr-TR" dirty="0">
                <a:solidFill>
                  <a:schemeClr val="bg1"/>
                </a:solidFill>
              </a:rPr>
              <a:t> SVR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train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data.</a:t>
            </a:r>
          </a:p>
          <a:p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also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Sklearn’s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Kfold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library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create</a:t>
            </a:r>
            <a:r>
              <a:rPr lang="tr-TR" dirty="0">
                <a:solidFill>
                  <a:schemeClr val="bg1"/>
                </a:solidFill>
              </a:rPr>
              <a:t> 5 </a:t>
            </a:r>
            <a:r>
              <a:rPr lang="tr-TR" dirty="0" err="1">
                <a:solidFill>
                  <a:schemeClr val="bg1"/>
                </a:solidFill>
              </a:rPr>
              <a:t>fold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cross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validation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setup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r>
              <a:rPr lang="tr-TR" dirty="0">
                <a:solidFill>
                  <a:schemeClr val="bg1"/>
                </a:solidFill>
              </a:rPr>
              <a:t>Run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algorithm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every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fold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calculate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mean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squared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error</a:t>
            </a:r>
            <a:r>
              <a:rPr lang="tr-TR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Finally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print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error</a:t>
            </a:r>
            <a:r>
              <a:rPr lang="tr-TR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640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demo using Python and 5-fold CV</a:t>
            </a:r>
          </a:p>
        </p:txBody>
      </p:sp>
    </p:spTree>
    <p:extLst>
      <p:ext uri="{BB962C8B-B14F-4D97-AF65-F5344CB8AC3E}">
        <p14:creationId xmlns:p14="http://schemas.microsoft.com/office/powerpoint/2010/main" val="109418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kran Kaydı 2020-06-12 22.39.44" descr="Ekran Kaydı 2020-06-12 22.39.44">
            <a:hlinkClick r:id="" action="ppaction://media"/>
            <a:extLst>
              <a:ext uri="{FF2B5EF4-FFF2-40B4-BE49-F238E27FC236}">
                <a16:creationId xmlns:a16="http://schemas.microsoft.com/office/drawing/2014/main" id="{C3C7F5E1-2361-7540-9AA5-776A9E2956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1" y="1"/>
            <a:ext cx="12200529" cy="68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1639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2696E49A-67EE-194C-A603-9AC08DF2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Proposed solution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7682553-E411-274F-A824-AF347132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0450"/>
            <a:ext cx="6291943" cy="216106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3A97873-4EF9-C54C-81A6-91DE98FA3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086" y="4414602"/>
            <a:ext cx="3733800" cy="2006600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89F5D72A-D4E4-C44F-926B-5ACC974CEE23}"/>
              </a:ext>
            </a:extLst>
          </p:cNvPr>
          <p:cNvSpPr txBox="1"/>
          <p:nvPr/>
        </p:nvSpPr>
        <p:spPr>
          <a:xfrm>
            <a:off x="810646" y="3876985"/>
            <a:ext cx="67233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Finally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train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all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our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training</a:t>
            </a:r>
            <a:r>
              <a:rPr lang="tr-TR" dirty="0">
                <a:solidFill>
                  <a:schemeClr val="bg1"/>
                </a:solidFill>
              </a:rPr>
              <a:t> data </a:t>
            </a:r>
            <a:r>
              <a:rPr lang="tr-TR" dirty="0" err="1">
                <a:solidFill>
                  <a:schemeClr val="bg1"/>
                </a:solidFill>
              </a:rPr>
              <a:t>with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using</a:t>
            </a:r>
            <a:r>
              <a:rPr lang="tr-TR" dirty="0">
                <a:solidFill>
                  <a:schemeClr val="bg1"/>
                </a:solidFill>
              </a:rPr>
              <a:t> SVR.</a:t>
            </a:r>
          </a:p>
          <a:p>
            <a:r>
              <a:rPr lang="tr-TR" dirty="0" err="1">
                <a:solidFill>
                  <a:schemeClr val="bg1"/>
                </a:solidFill>
              </a:rPr>
              <a:t>Then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predict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labels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testing</a:t>
            </a:r>
            <a:r>
              <a:rPr lang="tr-TR" dirty="0">
                <a:solidFill>
                  <a:schemeClr val="bg1"/>
                </a:solidFill>
              </a:rPr>
              <a:t> data </a:t>
            </a:r>
            <a:r>
              <a:rPr lang="tr-TR" dirty="0" err="1">
                <a:solidFill>
                  <a:schemeClr val="bg1"/>
                </a:solidFill>
              </a:rPr>
              <a:t>which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have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never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used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After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changing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it’s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shape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submission</a:t>
            </a:r>
            <a:r>
              <a:rPr lang="tr-TR" dirty="0">
                <a:solidFill>
                  <a:schemeClr val="bg1"/>
                </a:solidFill>
              </a:rPr>
              <a:t> format, </a:t>
            </a: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use</a:t>
            </a:r>
            <a:r>
              <a:rPr lang="tr-TR" dirty="0">
                <a:solidFill>
                  <a:schemeClr val="bg1"/>
                </a:solidFill>
              </a:rPr>
              <a:t> </a:t>
            </a:r>
          </a:p>
          <a:p>
            <a:r>
              <a:rPr lang="tr-TR" dirty="0" err="1">
                <a:solidFill>
                  <a:schemeClr val="bg1"/>
                </a:solidFill>
              </a:rPr>
              <a:t>Pandas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to_csv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create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submission</a:t>
            </a:r>
            <a:r>
              <a:rPr lang="tr-TR" dirty="0">
                <a:solidFill>
                  <a:schemeClr val="bg1"/>
                </a:solidFill>
              </a:rPr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868667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further improve our model?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2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Ideas to improve;</a:t>
            </a:r>
          </a:p>
          <a:p>
            <a:endParaRPr lang="en-US" dirty="0"/>
          </a:p>
          <a:p>
            <a:r>
              <a:rPr lang="en-US" dirty="0"/>
              <a:t>Find another way to scale the data.</a:t>
            </a:r>
          </a:p>
          <a:p>
            <a:r>
              <a:rPr lang="en-US" dirty="0"/>
              <a:t>Since our feature size is bigger than sample size, we could use data augmentation to create new training samples. Like we could change a photo’s shape or crop it to create new sample in deep learning, we can implement this idea to this problem.</a:t>
            </a:r>
          </a:p>
          <a:p>
            <a:r>
              <a:rPr lang="en-US" dirty="0"/>
              <a:t>We can use </a:t>
            </a:r>
            <a:r>
              <a:rPr lang="en-US" dirty="0" err="1"/>
              <a:t>sklearn’s</a:t>
            </a:r>
            <a:r>
              <a:rPr lang="en-US" dirty="0"/>
              <a:t> ensemble methods.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7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our main goal?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goal</a:t>
            </a:r>
            <a:r>
              <a:rPr lang="tr-TR" dirty="0"/>
              <a:t> of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predict</a:t>
            </a:r>
            <a:r>
              <a:rPr lang="tr-TR" dirty="0"/>
              <a:t> </a:t>
            </a:r>
            <a:r>
              <a:rPr lang="tr-TR" dirty="0" err="1"/>
              <a:t>brain</a:t>
            </a:r>
            <a:r>
              <a:rPr lang="tr-TR" dirty="0"/>
              <a:t> </a:t>
            </a:r>
            <a:r>
              <a:rPr lang="tr-TR" dirty="0" err="1"/>
              <a:t>connectivity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 at t1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brain</a:t>
            </a:r>
            <a:r>
              <a:rPr lang="tr-TR" dirty="0"/>
              <a:t> </a:t>
            </a:r>
            <a:r>
              <a:rPr lang="tr-TR" dirty="0" err="1"/>
              <a:t>connectivity</a:t>
            </a:r>
            <a:r>
              <a:rPr lang="tr-TR" dirty="0"/>
              <a:t> </a:t>
            </a:r>
            <a:r>
              <a:rPr lang="tr-TR" dirty="0" err="1"/>
              <a:t>measured</a:t>
            </a:r>
            <a:r>
              <a:rPr lang="tr-TR" dirty="0"/>
              <a:t> at a </a:t>
            </a:r>
            <a:r>
              <a:rPr lang="tr-TR" dirty="0" err="1"/>
              <a:t>previous</a:t>
            </a:r>
            <a:r>
              <a:rPr lang="tr-TR" dirty="0"/>
              <a:t> </a:t>
            </a:r>
            <a:r>
              <a:rPr lang="tr-TR" dirty="0" err="1"/>
              <a:t>timepoint</a:t>
            </a:r>
            <a:r>
              <a:rPr lang="tr-TR" dirty="0"/>
              <a:t> t0.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measuring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brain</a:t>
            </a:r>
            <a:r>
              <a:rPr lang="tr-TR" dirty="0"/>
              <a:t> </a:t>
            </a:r>
            <a:r>
              <a:rPr lang="tr-TR" dirty="0" err="1"/>
              <a:t>connectivity</a:t>
            </a:r>
            <a:r>
              <a:rPr lang="tr-TR" dirty="0"/>
              <a:t> at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timepoints</a:t>
            </a:r>
            <a:r>
              <a:rPr lang="tr-TR" dirty="0"/>
              <a:t> t0 </a:t>
            </a:r>
            <a:r>
              <a:rPr lang="tr-TR" dirty="0" err="1"/>
              <a:t>and</a:t>
            </a:r>
            <a:r>
              <a:rPr lang="tr-TR" dirty="0"/>
              <a:t> t1, </a:t>
            </a:r>
            <a:r>
              <a:rPr lang="tr-TR" dirty="0" err="1"/>
              <a:t>spaced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6 </a:t>
            </a:r>
            <a:r>
              <a:rPr lang="tr-TR" dirty="0" err="1"/>
              <a:t>months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track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changes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brain</a:t>
            </a:r>
            <a:r>
              <a:rPr lang="tr-TR" dirty="0"/>
              <a:t> as a network.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4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4E4976-ABFA-7C41-819C-BD5EF733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Given</a:t>
            </a:r>
            <a:r>
              <a:rPr lang="tr-TR" dirty="0"/>
              <a:t> an </a:t>
            </a:r>
            <a:r>
              <a:rPr lang="tr-TR" dirty="0" err="1"/>
              <a:t>elderly</a:t>
            </a:r>
            <a:r>
              <a:rPr lang="tr-TR" dirty="0"/>
              <a:t> </a:t>
            </a:r>
            <a:r>
              <a:rPr lang="tr-TR" dirty="0" err="1"/>
              <a:t>population</a:t>
            </a:r>
            <a:r>
              <a:rPr lang="tr-TR" dirty="0"/>
              <a:t>,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brain</a:t>
            </a:r>
            <a:r>
              <a:rPr lang="tr-TR" dirty="0"/>
              <a:t> is </a:t>
            </a:r>
            <a:r>
              <a:rPr lang="tr-TR" dirty="0" err="1"/>
              <a:t>encoded</a:t>
            </a:r>
            <a:r>
              <a:rPr lang="tr-TR" dirty="0"/>
              <a:t> in a </a:t>
            </a:r>
            <a:r>
              <a:rPr lang="tr-TR" dirty="0" err="1"/>
              <a:t>symmetric</a:t>
            </a:r>
            <a:r>
              <a:rPr lang="tr-TR" dirty="0"/>
              <a:t> </a:t>
            </a:r>
            <a:r>
              <a:rPr lang="tr-TR" dirty="0" err="1"/>
              <a:t>connectivity</a:t>
            </a:r>
            <a:r>
              <a:rPr lang="tr-TR" dirty="0"/>
              <a:t> </a:t>
            </a:r>
            <a:r>
              <a:rPr lang="tr-TR" dirty="0" err="1"/>
              <a:t>matrix</a:t>
            </a:r>
            <a:r>
              <a:rPr lang="tr-TR" dirty="0"/>
              <a:t> 𝐗 ∈ R35 ×35, </a:t>
            </a:r>
            <a:r>
              <a:rPr lang="tr-TR" dirty="0" err="1"/>
              <a:t>where</a:t>
            </a:r>
            <a:r>
              <a:rPr lang="tr-TR" dirty="0"/>
              <a:t> an element 𝐗(i, j) </a:t>
            </a:r>
            <a:r>
              <a:rPr lang="tr-TR" dirty="0" err="1"/>
              <a:t>denotes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strength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connectivity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brain</a:t>
            </a:r>
            <a:r>
              <a:rPr lang="tr-TR" dirty="0"/>
              <a:t> </a:t>
            </a:r>
            <a:r>
              <a:rPr lang="tr-TR" dirty="0" err="1"/>
              <a:t>regions</a:t>
            </a:r>
            <a:r>
              <a:rPr lang="tr-TR" dirty="0"/>
              <a:t> i </a:t>
            </a:r>
            <a:r>
              <a:rPr lang="tr-TR" dirty="0" err="1"/>
              <a:t>and</a:t>
            </a:r>
            <a:r>
              <a:rPr lang="tr-TR" dirty="0"/>
              <a:t> j. </a:t>
            </a:r>
          </a:p>
          <a:p>
            <a:endParaRPr lang="tr-TR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6AD0FFB-963A-4444-B1A5-AA436057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our main goal?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9C2CE63-54AA-054B-B687-F6DCD6C6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09256"/>
            <a:ext cx="3670078" cy="24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1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 6">
            <a:extLst>
              <a:ext uri="{FF2B5EF4-FFF2-40B4-BE49-F238E27FC236}">
                <a16:creationId xmlns:a16="http://schemas.microsoft.com/office/drawing/2014/main" id="{3D97EE13-9553-4841-86EB-8AAF16AE65DD}"/>
              </a:ext>
            </a:extLst>
          </p:cNvPr>
          <p:cNvGrpSpPr/>
          <p:nvPr/>
        </p:nvGrpSpPr>
        <p:grpSpPr>
          <a:xfrm>
            <a:off x="976487" y="3429000"/>
            <a:ext cx="4975242" cy="2329766"/>
            <a:chOff x="115613" y="2678125"/>
            <a:chExt cx="5739072" cy="2787068"/>
          </a:xfrm>
        </p:grpSpPr>
        <p:pic>
          <p:nvPicPr>
            <p:cNvPr id="8" name="Resim 7">
              <a:extLst>
                <a:ext uri="{FF2B5EF4-FFF2-40B4-BE49-F238E27FC236}">
                  <a16:creationId xmlns:a16="http://schemas.microsoft.com/office/drawing/2014/main" id="{C0431381-21C5-B74E-A785-90F5160F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8483" y="2678125"/>
              <a:ext cx="2909341" cy="2170082"/>
            </a:xfrm>
            <a:prstGeom prst="rect">
              <a:avLst/>
            </a:prstGeom>
          </p:spPr>
        </p:pic>
        <p:sp>
          <p:nvSpPr>
            <p:cNvPr id="9" name="Metin kutusu 8">
              <a:extLst>
                <a:ext uri="{FF2B5EF4-FFF2-40B4-BE49-F238E27FC236}">
                  <a16:creationId xmlns:a16="http://schemas.microsoft.com/office/drawing/2014/main" id="{BBDBA5B0-C708-4C4E-80D7-A8DD82C39FB6}"/>
                </a:ext>
              </a:extLst>
            </p:cNvPr>
            <p:cNvSpPr txBox="1"/>
            <p:nvPr/>
          </p:nvSpPr>
          <p:spPr>
            <a:xfrm>
              <a:off x="115613" y="5003528"/>
              <a:ext cx="5739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200" dirty="0">
                  <a:solidFill>
                    <a:schemeClr val="bg1"/>
                  </a:solidFill>
                </a:rPr>
                <a:t>35 </a:t>
              </a:r>
              <a:r>
                <a:rPr lang="tr-TR" sz="1200" dirty="0" err="1">
                  <a:solidFill>
                    <a:schemeClr val="bg1"/>
                  </a:solidFill>
                </a:rPr>
                <a:t>cortical</a:t>
              </a:r>
              <a:r>
                <a:rPr lang="tr-TR" sz="1200" dirty="0">
                  <a:solidFill>
                    <a:schemeClr val="bg1"/>
                  </a:solidFill>
                </a:rPr>
                <a:t> </a:t>
              </a:r>
              <a:r>
                <a:rPr lang="tr-TR" sz="1200" dirty="0" err="1">
                  <a:solidFill>
                    <a:schemeClr val="bg1"/>
                  </a:solidFill>
                </a:rPr>
                <a:t>regions</a:t>
              </a:r>
              <a:r>
                <a:rPr lang="tr-TR" sz="1200" dirty="0">
                  <a:solidFill>
                    <a:schemeClr val="bg1"/>
                  </a:solidFill>
                </a:rPr>
                <a:t> of </a:t>
              </a:r>
              <a:r>
                <a:rPr lang="tr-TR" sz="1200" dirty="0" err="1">
                  <a:solidFill>
                    <a:schemeClr val="bg1"/>
                  </a:solidFill>
                </a:rPr>
                <a:t>interest</a:t>
              </a:r>
              <a:r>
                <a:rPr lang="tr-TR" sz="1200" dirty="0">
                  <a:solidFill>
                    <a:schemeClr val="bg1"/>
                  </a:solidFill>
                </a:rPr>
                <a:t> </a:t>
              </a:r>
              <a:r>
                <a:rPr lang="tr-TR" sz="1200" dirty="0" err="1">
                  <a:solidFill>
                    <a:schemeClr val="bg1"/>
                  </a:solidFill>
                </a:rPr>
                <a:t>using</a:t>
              </a:r>
              <a:r>
                <a:rPr lang="tr-TR" sz="1200" dirty="0">
                  <a:solidFill>
                    <a:schemeClr val="bg1"/>
                  </a:solidFill>
                </a:rPr>
                <a:t> </a:t>
              </a:r>
              <a:r>
                <a:rPr lang="tr-TR" sz="1200" dirty="0" err="1">
                  <a:solidFill>
                    <a:schemeClr val="bg1"/>
                  </a:solidFill>
                </a:rPr>
                <a:t>Desikan-Killiany</a:t>
              </a:r>
              <a:r>
                <a:rPr lang="tr-TR" sz="1200" dirty="0">
                  <a:solidFill>
                    <a:schemeClr val="bg1"/>
                  </a:solidFill>
                </a:rPr>
                <a:t> atlas (</a:t>
              </a:r>
              <a:r>
                <a:rPr lang="tr-TR" sz="1200" dirty="0" err="1">
                  <a:solidFill>
                    <a:schemeClr val="bg1"/>
                  </a:solidFill>
                </a:rPr>
                <a:t>Fischl</a:t>
              </a:r>
              <a:r>
                <a:rPr lang="tr-TR" sz="1200" dirty="0">
                  <a:solidFill>
                    <a:schemeClr val="bg1"/>
                  </a:solidFill>
                </a:rPr>
                <a:t> et al., 2004) </a:t>
              </a:r>
            </a:p>
            <a:p>
              <a:endParaRPr lang="tr-T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0C3B63BF-3C1B-F14C-8FE9-46562916516F}"/>
              </a:ext>
            </a:extLst>
          </p:cNvPr>
          <p:cNvSpPr txBox="1"/>
          <p:nvPr/>
        </p:nvSpPr>
        <p:spPr>
          <a:xfrm>
            <a:off x="791430" y="1009592"/>
            <a:ext cx="89627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>
                <a:solidFill>
                  <a:schemeClr val="bg1"/>
                </a:solidFill>
              </a:rPr>
              <a:t>Each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brain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region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represented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by</a:t>
            </a:r>
            <a:r>
              <a:rPr lang="tr-TR" sz="2400" dirty="0">
                <a:solidFill>
                  <a:schemeClr val="bg1"/>
                </a:solidFill>
              </a:rPr>
              <a:t> a </a:t>
            </a:r>
            <a:r>
              <a:rPr lang="tr-TR" sz="2400" dirty="0" err="1">
                <a:solidFill>
                  <a:schemeClr val="bg1"/>
                </a:solidFill>
              </a:rPr>
              <a:t>node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and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every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node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</a:p>
          <a:p>
            <a:r>
              <a:rPr lang="tr-TR" sz="2400" dirty="0">
                <a:solidFill>
                  <a:schemeClr val="bg1"/>
                </a:solidFill>
              </a:rPr>
              <a:t>has a </a:t>
            </a:r>
            <a:r>
              <a:rPr lang="tr-TR" sz="2400" dirty="0" err="1">
                <a:solidFill>
                  <a:schemeClr val="bg1"/>
                </a:solidFill>
              </a:rPr>
              <a:t>connection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with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other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nodes</a:t>
            </a:r>
            <a:r>
              <a:rPr lang="tr-TR" sz="2400" dirty="0">
                <a:solidFill>
                  <a:schemeClr val="bg1"/>
                </a:solidFill>
              </a:rPr>
              <a:t>. </a:t>
            </a:r>
            <a:r>
              <a:rPr lang="tr-TR" sz="2400" dirty="0" err="1">
                <a:solidFill>
                  <a:schemeClr val="bg1"/>
                </a:solidFill>
              </a:rPr>
              <a:t>So</a:t>
            </a:r>
            <a:r>
              <a:rPr lang="tr-TR" sz="2400" dirty="0">
                <a:solidFill>
                  <a:schemeClr val="bg1"/>
                </a:solidFill>
              </a:rPr>
              <a:t>, it </a:t>
            </a:r>
            <a:r>
              <a:rPr lang="tr-TR" sz="2400" dirty="0" err="1">
                <a:solidFill>
                  <a:schemeClr val="bg1"/>
                </a:solidFill>
              </a:rPr>
              <a:t>creates</a:t>
            </a:r>
            <a:r>
              <a:rPr lang="tr-TR" sz="2400" dirty="0">
                <a:solidFill>
                  <a:schemeClr val="bg1"/>
                </a:solidFill>
              </a:rPr>
              <a:t> a </a:t>
            </a:r>
            <a:r>
              <a:rPr lang="tr-TR" sz="2400" dirty="0" err="1">
                <a:solidFill>
                  <a:schemeClr val="bg1"/>
                </a:solidFill>
              </a:rPr>
              <a:t>graph</a:t>
            </a:r>
            <a:r>
              <a:rPr lang="tr-TR" sz="2400" dirty="0">
                <a:solidFill>
                  <a:schemeClr val="bg1"/>
                </a:solidFill>
              </a:rPr>
              <a:t>.</a:t>
            </a:r>
          </a:p>
          <a:p>
            <a:endParaRPr lang="tr-TR" sz="2400" dirty="0">
              <a:solidFill>
                <a:schemeClr val="bg1"/>
              </a:solidFill>
            </a:endParaRPr>
          </a:p>
          <a:p>
            <a:r>
              <a:rPr lang="tr-TR" sz="2400" dirty="0" err="1">
                <a:solidFill>
                  <a:schemeClr val="bg1"/>
                </a:solidFill>
              </a:rPr>
              <a:t>We</a:t>
            </a:r>
            <a:r>
              <a:rPr lang="tr-TR" sz="2400" dirty="0">
                <a:solidFill>
                  <a:schemeClr val="bg1"/>
                </a:solidFill>
              </a:rPr>
              <a:t> can </a:t>
            </a:r>
            <a:r>
              <a:rPr lang="tr-TR" sz="2400" dirty="0" err="1">
                <a:solidFill>
                  <a:schemeClr val="bg1"/>
                </a:solidFill>
              </a:rPr>
              <a:t>represent</a:t>
            </a:r>
            <a:r>
              <a:rPr lang="tr-TR" sz="2400" dirty="0">
                <a:solidFill>
                  <a:schemeClr val="bg1"/>
                </a:solidFill>
              </a:rPr>
              <a:t> a </a:t>
            </a:r>
            <a:r>
              <a:rPr lang="tr-TR" sz="2400" dirty="0" err="1">
                <a:solidFill>
                  <a:schemeClr val="bg1"/>
                </a:solidFill>
              </a:rPr>
              <a:t>graph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by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using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adjecency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matrix</a:t>
            </a:r>
            <a:r>
              <a:rPr lang="tr-TR" sz="24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BE41EAC1-0CE8-6140-9E7B-27EFE45AD590}"/>
              </a:ext>
            </a:extLst>
          </p:cNvPr>
          <p:cNvCxnSpPr/>
          <p:nvPr/>
        </p:nvCxnSpPr>
        <p:spPr>
          <a:xfrm>
            <a:off x="6096000" y="4382819"/>
            <a:ext cx="1121229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Resim 12">
            <a:extLst>
              <a:ext uri="{FF2B5EF4-FFF2-40B4-BE49-F238E27FC236}">
                <a16:creationId xmlns:a16="http://schemas.microsoft.com/office/drawing/2014/main" id="{3AA3F5CE-D4D3-B24E-AB85-A9E7CFB7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227" y="3238037"/>
            <a:ext cx="2522128" cy="24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9E18DBBC-873D-8A4D-A2FE-4110995D9E53}"/>
              </a:ext>
            </a:extLst>
          </p:cNvPr>
          <p:cNvSpPr/>
          <p:nvPr/>
        </p:nvSpPr>
        <p:spPr>
          <a:xfrm>
            <a:off x="3073469" y="2600755"/>
            <a:ext cx="1015055" cy="10150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3C113893-25C3-8F4D-A08B-599AC2BF0FF7}"/>
              </a:ext>
            </a:extLst>
          </p:cNvPr>
          <p:cNvGrpSpPr/>
          <p:nvPr/>
        </p:nvGrpSpPr>
        <p:grpSpPr>
          <a:xfrm>
            <a:off x="2588485" y="2434867"/>
            <a:ext cx="411392" cy="512856"/>
            <a:chOff x="6096000" y="2590800"/>
            <a:chExt cx="540762" cy="674132"/>
          </a:xfrm>
        </p:grpSpPr>
        <p:sp>
          <p:nvSpPr>
            <p:cNvPr id="6" name="Metin kutusu 5">
              <a:extLst>
                <a:ext uri="{FF2B5EF4-FFF2-40B4-BE49-F238E27FC236}">
                  <a16:creationId xmlns:a16="http://schemas.microsoft.com/office/drawing/2014/main" id="{5AD300D7-69B7-8C47-9267-2F6EFEB44BA3}"/>
                </a:ext>
              </a:extLst>
            </p:cNvPr>
            <p:cNvSpPr txBox="1"/>
            <p:nvPr/>
          </p:nvSpPr>
          <p:spPr>
            <a:xfrm>
              <a:off x="6096000" y="2590800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.</a:t>
              </a:r>
            </a:p>
          </p:txBody>
        </p:sp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A6929B7D-3DE0-BB44-9874-74C3DDB807A8}"/>
                </a:ext>
              </a:extLst>
            </p:cNvPr>
            <p:cNvSpPr txBox="1"/>
            <p:nvPr/>
          </p:nvSpPr>
          <p:spPr>
            <a:xfrm>
              <a:off x="6248400" y="2743200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.</a:t>
              </a:r>
            </a:p>
          </p:txBody>
        </p: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A702300C-DEDE-824C-9650-5B5CB95733C9}"/>
                </a:ext>
              </a:extLst>
            </p:cNvPr>
            <p:cNvSpPr txBox="1"/>
            <p:nvPr/>
          </p:nvSpPr>
          <p:spPr>
            <a:xfrm>
              <a:off x="6400800" y="2895600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.</a:t>
              </a:r>
            </a:p>
          </p:txBody>
        </p:sp>
      </p:grp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68B6C4EA-BD01-3545-AC16-98232840D430}"/>
              </a:ext>
            </a:extLst>
          </p:cNvPr>
          <p:cNvSpPr txBox="1"/>
          <p:nvPr/>
        </p:nvSpPr>
        <p:spPr>
          <a:xfrm>
            <a:off x="3073466" y="3370198"/>
            <a:ext cx="552992" cy="245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View</a:t>
            </a:r>
            <a:r>
              <a:rPr lang="tr-TR" sz="1050" dirty="0">
                <a:latin typeface="Cambria Math" panose="02040503050406030204" pitchFamily="18" charset="0"/>
                <a:ea typeface="Cambria Math" panose="02040503050406030204" pitchFamily="18" charset="0"/>
              </a:rPr>
              <a:t> k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34586924-86FF-BC43-A4A9-4F3ABF00A10C}"/>
              </a:ext>
            </a:extLst>
          </p:cNvPr>
          <p:cNvGrpSpPr/>
          <p:nvPr/>
        </p:nvGrpSpPr>
        <p:grpSpPr>
          <a:xfrm>
            <a:off x="3082319" y="2608610"/>
            <a:ext cx="1017670" cy="1015054"/>
            <a:chOff x="5213268" y="451262"/>
            <a:chExt cx="2493818" cy="2517568"/>
          </a:xfrm>
          <a:solidFill>
            <a:schemeClr val="tx1">
              <a:alpha val="51000"/>
            </a:schemeClr>
          </a:solidFill>
        </p:grpSpPr>
        <p:sp>
          <p:nvSpPr>
            <p:cNvPr id="44" name="Dikdörtgen 43">
              <a:extLst>
                <a:ext uri="{FF2B5EF4-FFF2-40B4-BE49-F238E27FC236}">
                  <a16:creationId xmlns:a16="http://schemas.microsoft.com/office/drawing/2014/main" id="{F6B0C469-5776-9D4A-928C-461FF05EF67B}"/>
                </a:ext>
              </a:extLst>
            </p:cNvPr>
            <p:cNvSpPr/>
            <p:nvPr/>
          </p:nvSpPr>
          <p:spPr>
            <a:xfrm>
              <a:off x="5213268" y="451262"/>
              <a:ext cx="2493818" cy="4156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47" name="Dikdörtgen 46">
              <a:extLst>
                <a:ext uri="{FF2B5EF4-FFF2-40B4-BE49-F238E27FC236}">
                  <a16:creationId xmlns:a16="http://schemas.microsoft.com/office/drawing/2014/main" id="{60C20F1E-6006-F44C-8D5A-40F9BB2438D3}"/>
                </a:ext>
              </a:extLst>
            </p:cNvPr>
            <p:cNvSpPr/>
            <p:nvPr/>
          </p:nvSpPr>
          <p:spPr>
            <a:xfrm>
              <a:off x="5557652" y="866899"/>
              <a:ext cx="2149434" cy="3206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48" name="Dikdörtgen 47">
              <a:extLst>
                <a:ext uri="{FF2B5EF4-FFF2-40B4-BE49-F238E27FC236}">
                  <a16:creationId xmlns:a16="http://schemas.microsoft.com/office/drawing/2014/main" id="{6BEDCB23-06D0-674B-AB60-AF8F1578D917}"/>
                </a:ext>
              </a:extLst>
            </p:cNvPr>
            <p:cNvSpPr/>
            <p:nvPr/>
          </p:nvSpPr>
          <p:spPr>
            <a:xfrm>
              <a:off x="5925786" y="1187532"/>
              <a:ext cx="1781299" cy="4156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2" name="Dikdörtgen 51">
              <a:extLst>
                <a:ext uri="{FF2B5EF4-FFF2-40B4-BE49-F238E27FC236}">
                  <a16:creationId xmlns:a16="http://schemas.microsoft.com/office/drawing/2014/main" id="{D2CDAAB4-3D1F-5F46-BD7E-C866A6CA04EF}"/>
                </a:ext>
              </a:extLst>
            </p:cNvPr>
            <p:cNvSpPr/>
            <p:nvPr/>
          </p:nvSpPr>
          <p:spPr>
            <a:xfrm>
              <a:off x="6258296" y="1603169"/>
              <a:ext cx="1448789" cy="3206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3" name="Dikdörtgen 52">
              <a:extLst>
                <a:ext uri="{FF2B5EF4-FFF2-40B4-BE49-F238E27FC236}">
                  <a16:creationId xmlns:a16="http://schemas.microsoft.com/office/drawing/2014/main" id="{15BBFC4C-A69F-AB43-BDAC-9E918921C538}"/>
                </a:ext>
              </a:extLst>
            </p:cNvPr>
            <p:cNvSpPr/>
            <p:nvPr/>
          </p:nvSpPr>
          <p:spPr>
            <a:xfrm>
              <a:off x="6638306" y="1923802"/>
              <a:ext cx="1068779" cy="3206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4" name="Dikdörtgen 53">
              <a:extLst>
                <a:ext uri="{FF2B5EF4-FFF2-40B4-BE49-F238E27FC236}">
                  <a16:creationId xmlns:a16="http://schemas.microsoft.com/office/drawing/2014/main" id="{E4B2BB77-7006-B849-99B7-F890F079A00C}"/>
                </a:ext>
              </a:extLst>
            </p:cNvPr>
            <p:cNvSpPr/>
            <p:nvPr/>
          </p:nvSpPr>
          <p:spPr>
            <a:xfrm>
              <a:off x="6994566" y="2244435"/>
              <a:ext cx="712518" cy="4037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5" name="Dikdörtgen 54">
              <a:extLst>
                <a:ext uri="{FF2B5EF4-FFF2-40B4-BE49-F238E27FC236}">
                  <a16:creationId xmlns:a16="http://schemas.microsoft.com/office/drawing/2014/main" id="{85E6EE70-58CA-D845-A3E6-F2AF4505E921}"/>
                </a:ext>
              </a:extLst>
            </p:cNvPr>
            <p:cNvSpPr/>
            <p:nvPr/>
          </p:nvSpPr>
          <p:spPr>
            <a:xfrm>
              <a:off x="7362700" y="2636320"/>
              <a:ext cx="344383" cy="332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66" name="Dikdörtgen 65">
            <a:extLst>
              <a:ext uri="{FF2B5EF4-FFF2-40B4-BE49-F238E27FC236}">
                <a16:creationId xmlns:a16="http://schemas.microsoft.com/office/drawing/2014/main" id="{C021A031-FA0F-8940-9698-67504CB8FA63}"/>
              </a:ext>
            </a:extLst>
          </p:cNvPr>
          <p:cNvSpPr/>
          <p:nvPr/>
        </p:nvSpPr>
        <p:spPr>
          <a:xfrm>
            <a:off x="3079704" y="2613952"/>
            <a:ext cx="1017670" cy="167580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7" name="Dikdörtgen 66">
            <a:extLst>
              <a:ext uri="{FF2B5EF4-FFF2-40B4-BE49-F238E27FC236}">
                <a16:creationId xmlns:a16="http://schemas.microsoft.com/office/drawing/2014/main" id="{1BCA12E3-3731-B040-844E-891A23E7928D}"/>
              </a:ext>
            </a:extLst>
          </p:cNvPr>
          <p:cNvSpPr/>
          <p:nvPr/>
        </p:nvSpPr>
        <p:spPr>
          <a:xfrm>
            <a:off x="3220239" y="2781532"/>
            <a:ext cx="877135" cy="12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8" name="Dikdörtgen 67">
            <a:extLst>
              <a:ext uri="{FF2B5EF4-FFF2-40B4-BE49-F238E27FC236}">
                <a16:creationId xmlns:a16="http://schemas.microsoft.com/office/drawing/2014/main" id="{AC189077-09C9-294F-97A0-E0C91959B9F3}"/>
              </a:ext>
            </a:extLst>
          </p:cNvPr>
          <p:cNvSpPr/>
          <p:nvPr/>
        </p:nvSpPr>
        <p:spPr>
          <a:xfrm>
            <a:off x="3370466" y="2910807"/>
            <a:ext cx="726907" cy="167580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9" name="Dikdörtgen 68">
            <a:extLst>
              <a:ext uri="{FF2B5EF4-FFF2-40B4-BE49-F238E27FC236}">
                <a16:creationId xmlns:a16="http://schemas.microsoft.com/office/drawing/2014/main" id="{85846196-DA77-A349-BF50-24B50E357F92}"/>
              </a:ext>
            </a:extLst>
          </p:cNvPr>
          <p:cNvSpPr/>
          <p:nvPr/>
        </p:nvSpPr>
        <p:spPr>
          <a:xfrm>
            <a:off x="3506156" y="3078387"/>
            <a:ext cx="591218" cy="12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0" name="Dikdörtgen 69">
            <a:extLst>
              <a:ext uri="{FF2B5EF4-FFF2-40B4-BE49-F238E27FC236}">
                <a16:creationId xmlns:a16="http://schemas.microsoft.com/office/drawing/2014/main" id="{DA0D81E0-F492-EC42-99FA-9CE37BFEC252}"/>
              </a:ext>
            </a:extLst>
          </p:cNvPr>
          <p:cNvSpPr/>
          <p:nvPr/>
        </p:nvSpPr>
        <p:spPr>
          <a:xfrm>
            <a:off x="3661229" y="3207663"/>
            <a:ext cx="436144" cy="12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1" name="Dikdörtgen 70">
            <a:extLst>
              <a:ext uri="{FF2B5EF4-FFF2-40B4-BE49-F238E27FC236}">
                <a16:creationId xmlns:a16="http://schemas.microsoft.com/office/drawing/2014/main" id="{E9F866FD-770F-554F-ABFE-6A7B648B6D0A}"/>
              </a:ext>
            </a:extLst>
          </p:cNvPr>
          <p:cNvSpPr/>
          <p:nvPr/>
        </p:nvSpPr>
        <p:spPr>
          <a:xfrm>
            <a:off x="3806611" y="3336938"/>
            <a:ext cx="290762" cy="162792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2" name="Dikdörtgen 71">
            <a:extLst>
              <a:ext uri="{FF2B5EF4-FFF2-40B4-BE49-F238E27FC236}">
                <a16:creationId xmlns:a16="http://schemas.microsoft.com/office/drawing/2014/main" id="{2CF1BDA9-CF15-1F4D-846B-4DB2643A5A67}"/>
              </a:ext>
            </a:extLst>
          </p:cNvPr>
          <p:cNvSpPr/>
          <p:nvPr/>
        </p:nvSpPr>
        <p:spPr>
          <a:xfrm>
            <a:off x="3956838" y="3494942"/>
            <a:ext cx="140535" cy="134064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3" name="Dikdörtgen 72">
            <a:extLst>
              <a:ext uri="{FF2B5EF4-FFF2-40B4-BE49-F238E27FC236}">
                <a16:creationId xmlns:a16="http://schemas.microsoft.com/office/drawing/2014/main" id="{A7F37CDD-22CF-D848-B8DF-69C534D32C86}"/>
              </a:ext>
            </a:extLst>
          </p:cNvPr>
          <p:cNvSpPr/>
          <p:nvPr/>
        </p:nvSpPr>
        <p:spPr>
          <a:xfrm rot="5400000">
            <a:off x="3836855" y="3775627"/>
            <a:ext cx="4201566" cy="140476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D233B6B9-2409-3947-8476-77B9EF4113F8}"/>
                  </a:ext>
                </a:extLst>
              </p:cNvPr>
              <p:cNvSpPr txBox="1"/>
              <p:nvPr/>
            </p:nvSpPr>
            <p:spPr>
              <a:xfrm>
                <a:off x="1079242" y="478582"/>
                <a:ext cx="10033516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tr-TR" dirty="0">
                    <a:solidFill>
                      <a:schemeClr val="bg1"/>
                    </a:solidFill>
                  </a:rPr>
                  <a:t>By </a:t>
                </a:r>
                <a:r>
                  <a:rPr lang="tr-TR" dirty="0" err="1">
                    <a:solidFill>
                      <a:schemeClr val="bg1"/>
                    </a:solidFill>
                  </a:rPr>
                  <a:t>vectorizing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the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off-diagonal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upper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triangular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part</a:t>
                </a:r>
                <a:r>
                  <a:rPr lang="tr-TR" dirty="0">
                    <a:solidFill>
                      <a:schemeClr val="bg1"/>
                    </a:solidFill>
                  </a:rPr>
                  <a:t> of 𝐗, </a:t>
                </a:r>
                <a:r>
                  <a:rPr lang="tr-TR" dirty="0" err="1">
                    <a:solidFill>
                      <a:schemeClr val="bg1"/>
                    </a:solidFill>
                  </a:rPr>
                  <a:t>we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generate</a:t>
                </a:r>
                <a:r>
                  <a:rPr lang="tr-TR" dirty="0">
                    <a:solidFill>
                      <a:schemeClr val="bg1"/>
                    </a:solidFill>
                  </a:rPr>
                  <a:t> a </a:t>
                </a:r>
                <a:r>
                  <a:rPr lang="tr-TR" dirty="0" err="1">
                    <a:solidFill>
                      <a:schemeClr val="bg1"/>
                    </a:solidFill>
                  </a:rPr>
                  <a:t>feature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vector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tr-TR" dirty="0">
                    <a:solidFill>
                      <a:schemeClr val="bg1"/>
                    </a:solidFill>
                  </a:rPr>
                  <a:t>𝐱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tr-T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1∗</m:t>
                        </m:r>
                        <m:r>
                          <a:rPr lang="tr-T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tr-TR" dirty="0">
                    <a:solidFill>
                      <a:schemeClr val="bg1"/>
                    </a:solidFill>
                  </a:rPr>
                  <a:t> (d = 595) </a:t>
                </a:r>
                <a:r>
                  <a:rPr lang="tr-TR" dirty="0" err="1">
                    <a:solidFill>
                      <a:schemeClr val="bg1"/>
                    </a:solidFill>
                  </a:rPr>
                  <a:t>representing</a:t>
                </a:r>
                <a:r>
                  <a:rPr lang="tr-TR" dirty="0">
                    <a:solidFill>
                      <a:schemeClr val="bg1"/>
                    </a:solidFill>
                  </a:rPr>
                  <a:t> a </a:t>
                </a:r>
                <a:r>
                  <a:rPr lang="tr-TR" dirty="0" err="1">
                    <a:solidFill>
                      <a:schemeClr val="bg1"/>
                    </a:solidFill>
                  </a:rPr>
                  <a:t>single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sample</a:t>
                </a:r>
                <a:r>
                  <a:rPr lang="tr-TR" dirty="0">
                    <a:solidFill>
                      <a:schemeClr val="bg1"/>
                    </a:solidFill>
                  </a:rPr>
                  <a:t> (</a:t>
                </a:r>
                <a:r>
                  <a:rPr lang="tr-TR" dirty="0" err="1">
                    <a:solidFill>
                      <a:schemeClr val="bg1"/>
                    </a:solidFill>
                  </a:rPr>
                  <a:t>i.e</a:t>
                </a:r>
                <a:r>
                  <a:rPr lang="tr-TR" dirty="0">
                    <a:solidFill>
                      <a:schemeClr val="bg1"/>
                    </a:solidFill>
                  </a:rPr>
                  <a:t>., </a:t>
                </a:r>
                <a:r>
                  <a:rPr lang="tr-TR" dirty="0" err="1">
                    <a:solidFill>
                      <a:schemeClr val="bg1"/>
                    </a:solidFill>
                  </a:rPr>
                  <a:t>brain</a:t>
                </a:r>
                <a:r>
                  <a:rPr lang="tr-TR" dirty="0">
                    <a:solidFill>
                      <a:schemeClr val="bg1"/>
                    </a:solidFill>
                  </a:rPr>
                  <a:t>). </a:t>
                </a:r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D233B6B9-2409-3947-8476-77B9EF411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42" y="478582"/>
                <a:ext cx="10033516" cy="669992"/>
              </a:xfrm>
              <a:prstGeom prst="rect">
                <a:avLst/>
              </a:prstGeom>
              <a:blipFill>
                <a:blip r:embed="rId2"/>
                <a:stretch>
                  <a:fillRect t="-5660" b="-113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5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18503 -0.0849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 0.00069 L 0.18047 0.0377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62 0.00093 L 0.17513 0.13982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07 L 0.16836 0.2155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07 L 0.16419 0.2694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29344E-17 L 0.15807 0.3009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1366 L 0.15403 0.31227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9E18DBBC-873D-8A4D-A2FE-4110995D9E53}"/>
              </a:ext>
            </a:extLst>
          </p:cNvPr>
          <p:cNvSpPr/>
          <p:nvPr/>
        </p:nvSpPr>
        <p:spPr>
          <a:xfrm>
            <a:off x="3073469" y="2600755"/>
            <a:ext cx="1015055" cy="10150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3C113893-25C3-8F4D-A08B-599AC2BF0FF7}"/>
              </a:ext>
            </a:extLst>
          </p:cNvPr>
          <p:cNvGrpSpPr/>
          <p:nvPr/>
        </p:nvGrpSpPr>
        <p:grpSpPr>
          <a:xfrm>
            <a:off x="2588485" y="2434867"/>
            <a:ext cx="411392" cy="512856"/>
            <a:chOff x="6096000" y="2590800"/>
            <a:chExt cx="540762" cy="674132"/>
          </a:xfrm>
        </p:grpSpPr>
        <p:sp>
          <p:nvSpPr>
            <p:cNvPr id="6" name="Metin kutusu 5">
              <a:extLst>
                <a:ext uri="{FF2B5EF4-FFF2-40B4-BE49-F238E27FC236}">
                  <a16:creationId xmlns:a16="http://schemas.microsoft.com/office/drawing/2014/main" id="{5AD300D7-69B7-8C47-9267-2F6EFEB44BA3}"/>
                </a:ext>
              </a:extLst>
            </p:cNvPr>
            <p:cNvSpPr txBox="1"/>
            <p:nvPr/>
          </p:nvSpPr>
          <p:spPr>
            <a:xfrm>
              <a:off x="6096000" y="2590800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.</a:t>
              </a:r>
            </a:p>
          </p:txBody>
        </p:sp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A6929B7D-3DE0-BB44-9874-74C3DDB807A8}"/>
                </a:ext>
              </a:extLst>
            </p:cNvPr>
            <p:cNvSpPr txBox="1"/>
            <p:nvPr/>
          </p:nvSpPr>
          <p:spPr>
            <a:xfrm>
              <a:off x="6248400" y="2743200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.</a:t>
              </a:r>
            </a:p>
          </p:txBody>
        </p: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A702300C-DEDE-824C-9650-5B5CB95733C9}"/>
                </a:ext>
              </a:extLst>
            </p:cNvPr>
            <p:cNvSpPr txBox="1"/>
            <p:nvPr/>
          </p:nvSpPr>
          <p:spPr>
            <a:xfrm>
              <a:off x="6400800" y="2895600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.</a:t>
              </a:r>
            </a:p>
          </p:txBody>
        </p:sp>
      </p:grp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68B6C4EA-BD01-3545-AC16-98232840D430}"/>
              </a:ext>
            </a:extLst>
          </p:cNvPr>
          <p:cNvSpPr txBox="1"/>
          <p:nvPr/>
        </p:nvSpPr>
        <p:spPr>
          <a:xfrm>
            <a:off x="3073466" y="3370198"/>
            <a:ext cx="552992" cy="245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View</a:t>
            </a:r>
            <a:r>
              <a:rPr lang="tr-TR" sz="1050" dirty="0">
                <a:latin typeface="Cambria Math" panose="02040503050406030204" pitchFamily="18" charset="0"/>
                <a:ea typeface="Cambria Math" panose="02040503050406030204" pitchFamily="18" charset="0"/>
              </a:rPr>
              <a:t> k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34586924-86FF-BC43-A4A9-4F3ABF00A10C}"/>
              </a:ext>
            </a:extLst>
          </p:cNvPr>
          <p:cNvGrpSpPr/>
          <p:nvPr/>
        </p:nvGrpSpPr>
        <p:grpSpPr>
          <a:xfrm>
            <a:off x="3082319" y="2608610"/>
            <a:ext cx="1017670" cy="1015054"/>
            <a:chOff x="5213268" y="451262"/>
            <a:chExt cx="2493818" cy="2517568"/>
          </a:xfrm>
          <a:solidFill>
            <a:schemeClr val="tx1">
              <a:alpha val="51000"/>
            </a:schemeClr>
          </a:solidFill>
        </p:grpSpPr>
        <p:sp>
          <p:nvSpPr>
            <p:cNvPr id="44" name="Dikdörtgen 43">
              <a:extLst>
                <a:ext uri="{FF2B5EF4-FFF2-40B4-BE49-F238E27FC236}">
                  <a16:creationId xmlns:a16="http://schemas.microsoft.com/office/drawing/2014/main" id="{F6B0C469-5776-9D4A-928C-461FF05EF67B}"/>
                </a:ext>
              </a:extLst>
            </p:cNvPr>
            <p:cNvSpPr/>
            <p:nvPr/>
          </p:nvSpPr>
          <p:spPr>
            <a:xfrm>
              <a:off x="5213268" y="451262"/>
              <a:ext cx="2493818" cy="4156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47" name="Dikdörtgen 46">
              <a:extLst>
                <a:ext uri="{FF2B5EF4-FFF2-40B4-BE49-F238E27FC236}">
                  <a16:creationId xmlns:a16="http://schemas.microsoft.com/office/drawing/2014/main" id="{60C20F1E-6006-F44C-8D5A-40F9BB2438D3}"/>
                </a:ext>
              </a:extLst>
            </p:cNvPr>
            <p:cNvSpPr/>
            <p:nvPr/>
          </p:nvSpPr>
          <p:spPr>
            <a:xfrm>
              <a:off x="5557652" y="866899"/>
              <a:ext cx="2149434" cy="3206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48" name="Dikdörtgen 47">
              <a:extLst>
                <a:ext uri="{FF2B5EF4-FFF2-40B4-BE49-F238E27FC236}">
                  <a16:creationId xmlns:a16="http://schemas.microsoft.com/office/drawing/2014/main" id="{6BEDCB23-06D0-674B-AB60-AF8F1578D917}"/>
                </a:ext>
              </a:extLst>
            </p:cNvPr>
            <p:cNvSpPr/>
            <p:nvPr/>
          </p:nvSpPr>
          <p:spPr>
            <a:xfrm>
              <a:off x="5925786" y="1187532"/>
              <a:ext cx="1781299" cy="4156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2" name="Dikdörtgen 51">
              <a:extLst>
                <a:ext uri="{FF2B5EF4-FFF2-40B4-BE49-F238E27FC236}">
                  <a16:creationId xmlns:a16="http://schemas.microsoft.com/office/drawing/2014/main" id="{D2CDAAB4-3D1F-5F46-BD7E-C866A6CA04EF}"/>
                </a:ext>
              </a:extLst>
            </p:cNvPr>
            <p:cNvSpPr/>
            <p:nvPr/>
          </p:nvSpPr>
          <p:spPr>
            <a:xfrm>
              <a:off x="6258296" y="1603169"/>
              <a:ext cx="1448789" cy="3206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3" name="Dikdörtgen 52">
              <a:extLst>
                <a:ext uri="{FF2B5EF4-FFF2-40B4-BE49-F238E27FC236}">
                  <a16:creationId xmlns:a16="http://schemas.microsoft.com/office/drawing/2014/main" id="{15BBFC4C-A69F-AB43-BDAC-9E918921C538}"/>
                </a:ext>
              </a:extLst>
            </p:cNvPr>
            <p:cNvSpPr/>
            <p:nvPr/>
          </p:nvSpPr>
          <p:spPr>
            <a:xfrm>
              <a:off x="6638306" y="1923802"/>
              <a:ext cx="1068779" cy="3206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4" name="Dikdörtgen 53">
              <a:extLst>
                <a:ext uri="{FF2B5EF4-FFF2-40B4-BE49-F238E27FC236}">
                  <a16:creationId xmlns:a16="http://schemas.microsoft.com/office/drawing/2014/main" id="{E4B2BB77-7006-B849-99B7-F890F079A00C}"/>
                </a:ext>
              </a:extLst>
            </p:cNvPr>
            <p:cNvSpPr/>
            <p:nvPr/>
          </p:nvSpPr>
          <p:spPr>
            <a:xfrm>
              <a:off x="6994566" y="2244435"/>
              <a:ext cx="712518" cy="4037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5" name="Dikdörtgen 54">
              <a:extLst>
                <a:ext uri="{FF2B5EF4-FFF2-40B4-BE49-F238E27FC236}">
                  <a16:creationId xmlns:a16="http://schemas.microsoft.com/office/drawing/2014/main" id="{85E6EE70-58CA-D845-A3E6-F2AF4505E921}"/>
                </a:ext>
              </a:extLst>
            </p:cNvPr>
            <p:cNvSpPr/>
            <p:nvPr/>
          </p:nvSpPr>
          <p:spPr>
            <a:xfrm>
              <a:off x="7362700" y="2636320"/>
              <a:ext cx="344383" cy="332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66" name="Dikdörtgen 65">
            <a:extLst>
              <a:ext uri="{FF2B5EF4-FFF2-40B4-BE49-F238E27FC236}">
                <a16:creationId xmlns:a16="http://schemas.microsoft.com/office/drawing/2014/main" id="{C021A031-FA0F-8940-9698-67504CB8FA63}"/>
              </a:ext>
            </a:extLst>
          </p:cNvPr>
          <p:cNvSpPr/>
          <p:nvPr/>
        </p:nvSpPr>
        <p:spPr>
          <a:xfrm>
            <a:off x="3079704" y="2613952"/>
            <a:ext cx="1017670" cy="167580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7" name="Dikdörtgen 66">
            <a:extLst>
              <a:ext uri="{FF2B5EF4-FFF2-40B4-BE49-F238E27FC236}">
                <a16:creationId xmlns:a16="http://schemas.microsoft.com/office/drawing/2014/main" id="{1BCA12E3-3731-B040-844E-891A23E7928D}"/>
              </a:ext>
            </a:extLst>
          </p:cNvPr>
          <p:cNvSpPr/>
          <p:nvPr/>
        </p:nvSpPr>
        <p:spPr>
          <a:xfrm>
            <a:off x="3220239" y="2781532"/>
            <a:ext cx="877135" cy="12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8" name="Dikdörtgen 67">
            <a:extLst>
              <a:ext uri="{FF2B5EF4-FFF2-40B4-BE49-F238E27FC236}">
                <a16:creationId xmlns:a16="http://schemas.microsoft.com/office/drawing/2014/main" id="{AC189077-09C9-294F-97A0-E0C91959B9F3}"/>
              </a:ext>
            </a:extLst>
          </p:cNvPr>
          <p:cNvSpPr/>
          <p:nvPr/>
        </p:nvSpPr>
        <p:spPr>
          <a:xfrm>
            <a:off x="3370466" y="2910807"/>
            <a:ext cx="726907" cy="167580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9" name="Dikdörtgen 68">
            <a:extLst>
              <a:ext uri="{FF2B5EF4-FFF2-40B4-BE49-F238E27FC236}">
                <a16:creationId xmlns:a16="http://schemas.microsoft.com/office/drawing/2014/main" id="{85846196-DA77-A349-BF50-24B50E357F92}"/>
              </a:ext>
            </a:extLst>
          </p:cNvPr>
          <p:cNvSpPr/>
          <p:nvPr/>
        </p:nvSpPr>
        <p:spPr>
          <a:xfrm>
            <a:off x="3506156" y="3078387"/>
            <a:ext cx="591218" cy="12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0" name="Dikdörtgen 69">
            <a:extLst>
              <a:ext uri="{FF2B5EF4-FFF2-40B4-BE49-F238E27FC236}">
                <a16:creationId xmlns:a16="http://schemas.microsoft.com/office/drawing/2014/main" id="{DA0D81E0-F492-EC42-99FA-9CE37BFEC252}"/>
              </a:ext>
            </a:extLst>
          </p:cNvPr>
          <p:cNvSpPr/>
          <p:nvPr/>
        </p:nvSpPr>
        <p:spPr>
          <a:xfrm>
            <a:off x="3661229" y="3207663"/>
            <a:ext cx="436144" cy="12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1" name="Dikdörtgen 70">
            <a:extLst>
              <a:ext uri="{FF2B5EF4-FFF2-40B4-BE49-F238E27FC236}">
                <a16:creationId xmlns:a16="http://schemas.microsoft.com/office/drawing/2014/main" id="{E9F866FD-770F-554F-ABFE-6A7B648B6D0A}"/>
              </a:ext>
            </a:extLst>
          </p:cNvPr>
          <p:cNvSpPr/>
          <p:nvPr/>
        </p:nvSpPr>
        <p:spPr>
          <a:xfrm>
            <a:off x="3806611" y="3336938"/>
            <a:ext cx="290762" cy="162792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2" name="Dikdörtgen 71">
            <a:extLst>
              <a:ext uri="{FF2B5EF4-FFF2-40B4-BE49-F238E27FC236}">
                <a16:creationId xmlns:a16="http://schemas.microsoft.com/office/drawing/2014/main" id="{2CF1BDA9-CF15-1F4D-846B-4DB2643A5A67}"/>
              </a:ext>
            </a:extLst>
          </p:cNvPr>
          <p:cNvSpPr/>
          <p:nvPr/>
        </p:nvSpPr>
        <p:spPr>
          <a:xfrm>
            <a:off x="3956838" y="3494942"/>
            <a:ext cx="140535" cy="134064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3" name="Dikdörtgen 72">
            <a:extLst>
              <a:ext uri="{FF2B5EF4-FFF2-40B4-BE49-F238E27FC236}">
                <a16:creationId xmlns:a16="http://schemas.microsoft.com/office/drawing/2014/main" id="{A7F37CDD-22CF-D848-B8DF-69C534D32C86}"/>
              </a:ext>
            </a:extLst>
          </p:cNvPr>
          <p:cNvSpPr/>
          <p:nvPr/>
        </p:nvSpPr>
        <p:spPr>
          <a:xfrm rot="5400000">
            <a:off x="3836855" y="3775627"/>
            <a:ext cx="4201566" cy="140476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605E56BA-9154-7D4C-BC4F-4E19561C8C20}"/>
              </a:ext>
            </a:extLst>
          </p:cNvPr>
          <p:cNvSpPr/>
          <p:nvPr/>
        </p:nvSpPr>
        <p:spPr>
          <a:xfrm rot="10800000">
            <a:off x="4860312" y="2538372"/>
            <a:ext cx="4201566" cy="140476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2B70856E-D964-054E-ABDE-9658F4C0E2C0}"/>
              </a:ext>
            </a:extLst>
          </p:cNvPr>
          <p:cNvGrpSpPr/>
          <p:nvPr/>
        </p:nvGrpSpPr>
        <p:grpSpPr>
          <a:xfrm>
            <a:off x="4860312" y="2776190"/>
            <a:ext cx="4201566" cy="4144491"/>
            <a:chOff x="4860312" y="2776190"/>
            <a:chExt cx="4201566" cy="4144491"/>
          </a:xfrm>
        </p:grpSpPr>
        <p:sp>
          <p:nvSpPr>
            <p:cNvPr id="26" name="Dikdörtgen 25">
              <a:extLst>
                <a:ext uri="{FF2B5EF4-FFF2-40B4-BE49-F238E27FC236}">
                  <a16:creationId xmlns:a16="http://schemas.microsoft.com/office/drawing/2014/main" id="{D7198F28-EF54-1F4E-A55A-E27C3A967CF4}"/>
                </a:ext>
              </a:extLst>
            </p:cNvPr>
            <p:cNvSpPr/>
            <p:nvPr/>
          </p:nvSpPr>
          <p:spPr>
            <a:xfrm rot="10800000">
              <a:off x="4860312" y="2776190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7" name="Dikdörtgen 26">
              <a:extLst>
                <a:ext uri="{FF2B5EF4-FFF2-40B4-BE49-F238E27FC236}">
                  <a16:creationId xmlns:a16="http://schemas.microsoft.com/office/drawing/2014/main" id="{5CA82EE9-5CF8-0D4E-BCDA-A26BBD2F3F9B}"/>
                </a:ext>
              </a:extLst>
            </p:cNvPr>
            <p:cNvSpPr/>
            <p:nvPr/>
          </p:nvSpPr>
          <p:spPr>
            <a:xfrm rot="10800000">
              <a:off x="4860312" y="3027158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8" name="Dikdörtgen 27">
              <a:extLst>
                <a:ext uri="{FF2B5EF4-FFF2-40B4-BE49-F238E27FC236}">
                  <a16:creationId xmlns:a16="http://schemas.microsoft.com/office/drawing/2014/main" id="{76BA93C2-E540-1247-AF21-13EC1F7B0F0D}"/>
                </a:ext>
              </a:extLst>
            </p:cNvPr>
            <p:cNvSpPr/>
            <p:nvPr/>
          </p:nvSpPr>
          <p:spPr>
            <a:xfrm rot="10800000">
              <a:off x="4860312" y="3272244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9" name="Dikdörtgen 28">
              <a:extLst>
                <a:ext uri="{FF2B5EF4-FFF2-40B4-BE49-F238E27FC236}">
                  <a16:creationId xmlns:a16="http://schemas.microsoft.com/office/drawing/2014/main" id="{DFCF8CC4-D5DF-1443-B861-3F27902FB6E8}"/>
                </a:ext>
              </a:extLst>
            </p:cNvPr>
            <p:cNvSpPr/>
            <p:nvPr/>
          </p:nvSpPr>
          <p:spPr>
            <a:xfrm rot="10800000">
              <a:off x="4860312" y="3534098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0" name="Dikdörtgen 29">
              <a:extLst>
                <a:ext uri="{FF2B5EF4-FFF2-40B4-BE49-F238E27FC236}">
                  <a16:creationId xmlns:a16="http://schemas.microsoft.com/office/drawing/2014/main" id="{AC0C58F3-4C5C-144B-B87B-5C43E2E3BEF5}"/>
                </a:ext>
              </a:extLst>
            </p:cNvPr>
            <p:cNvSpPr/>
            <p:nvPr/>
          </p:nvSpPr>
          <p:spPr>
            <a:xfrm rot="10800000">
              <a:off x="4860312" y="3787803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1" name="Dikdörtgen 30">
              <a:extLst>
                <a:ext uri="{FF2B5EF4-FFF2-40B4-BE49-F238E27FC236}">
                  <a16:creationId xmlns:a16="http://schemas.microsoft.com/office/drawing/2014/main" id="{3CBB6BB6-30EE-4A4C-B4D5-D47F4B8870D8}"/>
                </a:ext>
              </a:extLst>
            </p:cNvPr>
            <p:cNvSpPr/>
            <p:nvPr/>
          </p:nvSpPr>
          <p:spPr>
            <a:xfrm rot="10800000">
              <a:off x="4860312" y="4038771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EDA7D80B-41BF-7945-ADAC-02CDCA3520B9}"/>
                </a:ext>
              </a:extLst>
            </p:cNvPr>
            <p:cNvSpPr/>
            <p:nvPr/>
          </p:nvSpPr>
          <p:spPr>
            <a:xfrm rot="10800000">
              <a:off x="4860312" y="4283857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8443912D-0686-F247-B938-914065E4EA62}"/>
                </a:ext>
              </a:extLst>
            </p:cNvPr>
            <p:cNvSpPr/>
            <p:nvPr/>
          </p:nvSpPr>
          <p:spPr>
            <a:xfrm rot="10800000">
              <a:off x="4860312" y="4545711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1583C6D3-0822-7440-967E-9E4BCB482A03}"/>
                </a:ext>
              </a:extLst>
            </p:cNvPr>
            <p:cNvSpPr/>
            <p:nvPr/>
          </p:nvSpPr>
          <p:spPr>
            <a:xfrm rot="10800000">
              <a:off x="4860312" y="4797296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5" name="Dikdörtgen 34">
              <a:extLst>
                <a:ext uri="{FF2B5EF4-FFF2-40B4-BE49-F238E27FC236}">
                  <a16:creationId xmlns:a16="http://schemas.microsoft.com/office/drawing/2014/main" id="{62547840-4C9C-5146-9FD4-237C1CE140E2}"/>
                </a:ext>
              </a:extLst>
            </p:cNvPr>
            <p:cNvSpPr/>
            <p:nvPr/>
          </p:nvSpPr>
          <p:spPr>
            <a:xfrm rot="10800000">
              <a:off x="4860312" y="5048264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6" name="Dikdörtgen 35">
              <a:extLst>
                <a:ext uri="{FF2B5EF4-FFF2-40B4-BE49-F238E27FC236}">
                  <a16:creationId xmlns:a16="http://schemas.microsoft.com/office/drawing/2014/main" id="{DFA3D244-36AB-8E4D-957A-679E14415D9C}"/>
                </a:ext>
              </a:extLst>
            </p:cNvPr>
            <p:cNvSpPr/>
            <p:nvPr/>
          </p:nvSpPr>
          <p:spPr>
            <a:xfrm rot="10800000">
              <a:off x="4860312" y="5293350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7" name="Dikdörtgen 36">
              <a:extLst>
                <a:ext uri="{FF2B5EF4-FFF2-40B4-BE49-F238E27FC236}">
                  <a16:creationId xmlns:a16="http://schemas.microsoft.com/office/drawing/2014/main" id="{802F39C6-9A40-454E-AF0C-ED5D1A996CC7}"/>
                </a:ext>
              </a:extLst>
            </p:cNvPr>
            <p:cNvSpPr/>
            <p:nvPr/>
          </p:nvSpPr>
          <p:spPr>
            <a:xfrm rot="10800000">
              <a:off x="4860312" y="5555204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8" name="Dikdörtgen 37">
              <a:extLst>
                <a:ext uri="{FF2B5EF4-FFF2-40B4-BE49-F238E27FC236}">
                  <a16:creationId xmlns:a16="http://schemas.microsoft.com/office/drawing/2014/main" id="{B4E67BE3-D1D9-CE41-80E8-CC5B3C34F7A7}"/>
                </a:ext>
              </a:extLst>
            </p:cNvPr>
            <p:cNvSpPr/>
            <p:nvPr/>
          </p:nvSpPr>
          <p:spPr>
            <a:xfrm rot="10800000">
              <a:off x="4860312" y="5808909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9" name="Dikdörtgen 38">
              <a:extLst>
                <a:ext uri="{FF2B5EF4-FFF2-40B4-BE49-F238E27FC236}">
                  <a16:creationId xmlns:a16="http://schemas.microsoft.com/office/drawing/2014/main" id="{E194F57F-8628-0D45-92FA-46740B303CEE}"/>
                </a:ext>
              </a:extLst>
            </p:cNvPr>
            <p:cNvSpPr/>
            <p:nvPr/>
          </p:nvSpPr>
          <p:spPr>
            <a:xfrm rot="10800000">
              <a:off x="4860312" y="6059877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40" name="Dikdörtgen 39">
              <a:extLst>
                <a:ext uri="{FF2B5EF4-FFF2-40B4-BE49-F238E27FC236}">
                  <a16:creationId xmlns:a16="http://schemas.microsoft.com/office/drawing/2014/main" id="{3AF140B8-BB7F-A242-ACA5-1E85B634653E}"/>
                </a:ext>
              </a:extLst>
            </p:cNvPr>
            <p:cNvSpPr/>
            <p:nvPr/>
          </p:nvSpPr>
          <p:spPr>
            <a:xfrm rot="10800000">
              <a:off x="4860312" y="6304963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41" name="Dikdörtgen 40">
              <a:extLst>
                <a:ext uri="{FF2B5EF4-FFF2-40B4-BE49-F238E27FC236}">
                  <a16:creationId xmlns:a16="http://schemas.microsoft.com/office/drawing/2014/main" id="{F84AE585-8963-A045-B2EF-ECDD5994A68B}"/>
                </a:ext>
              </a:extLst>
            </p:cNvPr>
            <p:cNvSpPr/>
            <p:nvPr/>
          </p:nvSpPr>
          <p:spPr>
            <a:xfrm rot="10800000">
              <a:off x="4860312" y="6555931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42" name="Dikdörtgen 41">
              <a:extLst>
                <a:ext uri="{FF2B5EF4-FFF2-40B4-BE49-F238E27FC236}">
                  <a16:creationId xmlns:a16="http://schemas.microsoft.com/office/drawing/2014/main" id="{BDEE5C3C-A0E3-9247-9215-839970760AA1}"/>
                </a:ext>
              </a:extLst>
            </p:cNvPr>
            <p:cNvSpPr/>
            <p:nvPr/>
          </p:nvSpPr>
          <p:spPr>
            <a:xfrm rot="10800000">
              <a:off x="4860312" y="6780205"/>
              <a:ext cx="4201566" cy="140476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3" name="Metin kutusu 2">
            <a:extLst>
              <a:ext uri="{FF2B5EF4-FFF2-40B4-BE49-F238E27FC236}">
                <a16:creationId xmlns:a16="http://schemas.microsoft.com/office/drawing/2014/main" id="{AAEC6E1E-2AF1-5843-AA76-BDB37605A55D}"/>
              </a:ext>
            </a:extLst>
          </p:cNvPr>
          <p:cNvSpPr txBox="1"/>
          <p:nvPr/>
        </p:nvSpPr>
        <p:spPr>
          <a:xfrm>
            <a:off x="3588539" y="4485144"/>
            <a:ext cx="1164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err="1">
                <a:solidFill>
                  <a:schemeClr val="bg1"/>
                </a:solidFill>
              </a:rPr>
              <a:t>Samples</a:t>
            </a:r>
            <a:endParaRPr lang="tr-TR" sz="1100" dirty="0">
              <a:solidFill>
                <a:schemeClr val="bg1"/>
              </a:solidFill>
            </a:endParaRPr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D9E7CB65-DFF5-1E44-92B2-7CA12891ADC8}"/>
              </a:ext>
            </a:extLst>
          </p:cNvPr>
          <p:cNvSpPr txBox="1"/>
          <p:nvPr/>
        </p:nvSpPr>
        <p:spPr>
          <a:xfrm>
            <a:off x="6369935" y="1867760"/>
            <a:ext cx="1164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err="1">
                <a:solidFill>
                  <a:schemeClr val="bg1"/>
                </a:solidFill>
              </a:rPr>
              <a:t>Features</a:t>
            </a:r>
            <a:endParaRPr lang="tr-TR" sz="1100" dirty="0">
              <a:solidFill>
                <a:schemeClr val="bg1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AC62DF39-0E2C-D642-8D9C-8E69B62A9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31" y="5694906"/>
            <a:ext cx="3804133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By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stacking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the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samples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vectors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vertically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across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N=150subjects,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construct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the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data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matrix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4AE463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tr-TR" altLang="tr-TR" sz="3200" b="0" i="0" u="none" strike="noStrike" cap="none" normalizeH="0" baseline="0" dirty="0">
              <a:ln>
                <a:noFill/>
              </a:ln>
              <a:solidFill>
                <a:srgbClr val="4AE463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Metin kutusu 55">
                <a:extLst>
                  <a:ext uri="{FF2B5EF4-FFF2-40B4-BE49-F238E27FC236}">
                    <a16:creationId xmlns:a16="http://schemas.microsoft.com/office/drawing/2014/main" id="{D550AF14-B2C8-094B-9E9E-1A4F325E78D1}"/>
                  </a:ext>
                </a:extLst>
              </p:cNvPr>
              <p:cNvSpPr txBox="1"/>
              <p:nvPr/>
            </p:nvSpPr>
            <p:spPr>
              <a:xfrm>
                <a:off x="1079242" y="478582"/>
                <a:ext cx="10033516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tr-TR" dirty="0">
                    <a:solidFill>
                      <a:schemeClr val="bg1"/>
                    </a:solidFill>
                  </a:rPr>
                  <a:t>By </a:t>
                </a:r>
                <a:r>
                  <a:rPr lang="tr-TR" dirty="0" err="1">
                    <a:solidFill>
                      <a:schemeClr val="bg1"/>
                    </a:solidFill>
                  </a:rPr>
                  <a:t>vectorizing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the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off-diagonal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upper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triangular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part</a:t>
                </a:r>
                <a:r>
                  <a:rPr lang="tr-TR" dirty="0">
                    <a:solidFill>
                      <a:schemeClr val="bg1"/>
                    </a:solidFill>
                  </a:rPr>
                  <a:t> of 𝐗, </a:t>
                </a:r>
                <a:r>
                  <a:rPr lang="tr-TR" dirty="0" err="1">
                    <a:solidFill>
                      <a:schemeClr val="bg1"/>
                    </a:solidFill>
                  </a:rPr>
                  <a:t>we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generate</a:t>
                </a:r>
                <a:r>
                  <a:rPr lang="tr-TR" dirty="0">
                    <a:solidFill>
                      <a:schemeClr val="bg1"/>
                    </a:solidFill>
                  </a:rPr>
                  <a:t> a </a:t>
                </a:r>
                <a:r>
                  <a:rPr lang="tr-TR" dirty="0" err="1">
                    <a:solidFill>
                      <a:schemeClr val="bg1"/>
                    </a:solidFill>
                  </a:rPr>
                  <a:t>feature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vector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tr-TR" dirty="0">
                    <a:solidFill>
                      <a:schemeClr val="bg1"/>
                    </a:solidFill>
                  </a:rPr>
                  <a:t>𝐱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tr-T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1∗</m:t>
                        </m:r>
                        <m:r>
                          <a:rPr lang="tr-T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tr-TR" dirty="0">
                    <a:solidFill>
                      <a:schemeClr val="bg1"/>
                    </a:solidFill>
                  </a:rPr>
                  <a:t> (d = 595) </a:t>
                </a:r>
                <a:r>
                  <a:rPr lang="tr-TR" dirty="0" err="1">
                    <a:solidFill>
                      <a:schemeClr val="bg1"/>
                    </a:solidFill>
                  </a:rPr>
                  <a:t>representing</a:t>
                </a:r>
                <a:r>
                  <a:rPr lang="tr-TR" dirty="0">
                    <a:solidFill>
                      <a:schemeClr val="bg1"/>
                    </a:solidFill>
                  </a:rPr>
                  <a:t> a </a:t>
                </a:r>
                <a:r>
                  <a:rPr lang="tr-TR" dirty="0" err="1">
                    <a:solidFill>
                      <a:schemeClr val="bg1"/>
                    </a:solidFill>
                  </a:rPr>
                  <a:t>single</a:t>
                </a:r>
                <a:r>
                  <a:rPr lang="tr-TR" dirty="0">
                    <a:solidFill>
                      <a:schemeClr val="bg1"/>
                    </a:solidFill>
                  </a:rPr>
                  <a:t> </a:t>
                </a:r>
                <a:r>
                  <a:rPr lang="tr-TR" dirty="0" err="1">
                    <a:solidFill>
                      <a:schemeClr val="bg1"/>
                    </a:solidFill>
                  </a:rPr>
                  <a:t>sample</a:t>
                </a:r>
                <a:r>
                  <a:rPr lang="tr-TR" dirty="0">
                    <a:solidFill>
                      <a:schemeClr val="bg1"/>
                    </a:solidFill>
                  </a:rPr>
                  <a:t> (</a:t>
                </a:r>
                <a:r>
                  <a:rPr lang="tr-TR" dirty="0" err="1">
                    <a:solidFill>
                      <a:schemeClr val="bg1"/>
                    </a:solidFill>
                  </a:rPr>
                  <a:t>i.e</a:t>
                </a:r>
                <a:r>
                  <a:rPr lang="tr-TR" dirty="0">
                    <a:solidFill>
                      <a:schemeClr val="bg1"/>
                    </a:solidFill>
                  </a:rPr>
                  <a:t>., </a:t>
                </a:r>
                <a:r>
                  <a:rPr lang="tr-TR" dirty="0" err="1">
                    <a:solidFill>
                      <a:schemeClr val="bg1"/>
                    </a:solidFill>
                  </a:rPr>
                  <a:t>brain</a:t>
                </a:r>
                <a:r>
                  <a:rPr lang="tr-TR" dirty="0">
                    <a:solidFill>
                      <a:schemeClr val="bg1"/>
                    </a:solidFill>
                  </a:rPr>
                  <a:t>). </a:t>
                </a:r>
              </a:p>
            </p:txBody>
          </p:sp>
        </mc:Choice>
        <mc:Fallback xmlns="">
          <p:sp>
            <p:nvSpPr>
              <p:cNvPr id="56" name="Metin kutusu 55">
                <a:extLst>
                  <a:ext uri="{FF2B5EF4-FFF2-40B4-BE49-F238E27FC236}">
                    <a16:creationId xmlns:a16="http://schemas.microsoft.com/office/drawing/2014/main" id="{D550AF14-B2C8-094B-9E9E-1A4F325E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42" y="478582"/>
                <a:ext cx="10033516" cy="669992"/>
              </a:xfrm>
              <a:prstGeom prst="rect">
                <a:avLst/>
              </a:prstGeom>
              <a:blipFill>
                <a:blip r:embed="rId2"/>
                <a:stretch>
                  <a:fillRect t="-5660" b="-113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68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3357 L 0.0845 -0.2178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92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1" animBg="1"/>
      <p:bldP spid="73" grpId="2" animBg="1"/>
      <p:bldP spid="25" grpId="0" animBg="1"/>
      <p:bldP spid="3" grpId="0"/>
      <p:bldP spid="4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solution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C95ACE65-343B-F941-9786-3329B5636274}"/>
              </a:ext>
            </a:extLst>
          </p:cNvPr>
          <p:cNvSpPr txBox="1"/>
          <p:nvPr/>
        </p:nvSpPr>
        <p:spPr>
          <a:xfrm>
            <a:off x="1393370" y="2177143"/>
            <a:ext cx="8806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chemeClr val="bg1"/>
                </a:solidFill>
              </a:rPr>
              <a:t>We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use</a:t>
            </a:r>
            <a:r>
              <a:rPr lang="tr-TR" b="1" dirty="0">
                <a:solidFill>
                  <a:schemeClr val="bg1"/>
                </a:solidFill>
              </a:rPr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bg1"/>
                </a:solidFill>
              </a:rPr>
              <a:t>Support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Vector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Regression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fit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bg1"/>
                </a:solidFill>
              </a:rPr>
              <a:t>Try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normalize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data </a:t>
            </a:r>
            <a:r>
              <a:rPr lang="tr-TR" dirty="0" err="1">
                <a:solidFill>
                  <a:schemeClr val="bg1"/>
                </a:solidFill>
              </a:rPr>
              <a:t>by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scaling</a:t>
            </a:r>
            <a:r>
              <a:rPr lang="tr-TR" dirty="0">
                <a:solidFill>
                  <a:schemeClr val="bg1"/>
                </a:solidFill>
              </a:rPr>
              <a:t> it but it </a:t>
            </a:r>
            <a:r>
              <a:rPr lang="tr-TR" dirty="0" err="1">
                <a:solidFill>
                  <a:schemeClr val="bg1"/>
                </a:solidFill>
              </a:rPr>
              <a:t>did</a:t>
            </a:r>
            <a:r>
              <a:rPr lang="tr-TR" dirty="0">
                <a:solidFill>
                  <a:schemeClr val="bg1"/>
                </a:solidFill>
              </a:rPr>
              <a:t> not </a:t>
            </a:r>
            <a:r>
              <a:rPr lang="tr-TR" dirty="0" err="1">
                <a:solidFill>
                  <a:schemeClr val="bg1"/>
                </a:solidFill>
              </a:rPr>
              <a:t>work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well</a:t>
            </a:r>
            <a:endParaRPr lang="tr-T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2 </a:t>
            </a:r>
            <a:r>
              <a:rPr lang="tr-TR" dirty="0" err="1">
                <a:solidFill>
                  <a:schemeClr val="bg1"/>
                </a:solidFill>
              </a:rPr>
              <a:t>type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outlier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reduction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r>
              <a:rPr lang="tr-TR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#</a:t>
            </a:r>
            <a:r>
              <a:rPr lang="tr-TR" dirty="0" err="1">
                <a:solidFill>
                  <a:schemeClr val="bg1"/>
                </a:solidFill>
              </a:rPr>
              <a:t>Remove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outliers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by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mean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#</a:t>
            </a:r>
            <a:r>
              <a:rPr lang="tr-TR" dirty="0" err="1">
                <a:solidFill>
                  <a:schemeClr val="bg1"/>
                </a:solidFill>
              </a:rPr>
              <a:t>Remove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outliers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by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neighbour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chemeClr val="bg1"/>
              </a:solidFill>
            </a:endParaRPr>
          </a:p>
          <a:p>
            <a:pPr lvl="1"/>
            <a:endParaRPr lang="tr-TR" dirty="0">
              <a:solidFill>
                <a:schemeClr val="bg1"/>
              </a:solidFill>
            </a:endParaRPr>
          </a:p>
          <a:p>
            <a:pPr lvl="1"/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96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solution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B4C95CD-AB0A-184B-9843-C989E44A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196498" cy="176666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4169343-FBD5-4C41-AB95-1F525536B1F2}"/>
              </a:ext>
            </a:extLst>
          </p:cNvPr>
          <p:cNvSpPr txBox="1"/>
          <p:nvPr/>
        </p:nvSpPr>
        <p:spPr>
          <a:xfrm>
            <a:off x="7034698" y="1825625"/>
            <a:ext cx="455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pandas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read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csv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files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125EF35-4C1C-4B47-83AE-43D7B8392C3B}"/>
              </a:ext>
            </a:extLst>
          </p:cNvPr>
          <p:cNvSpPr txBox="1"/>
          <p:nvPr/>
        </p:nvSpPr>
        <p:spPr>
          <a:xfrm>
            <a:off x="7034698" y="2708955"/>
            <a:ext cx="515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Support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vector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regression</a:t>
            </a:r>
            <a:r>
              <a:rPr lang="tr-TR" dirty="0">
                <a:solidFill>
                  <a:schemeClr val="bg1"/>
                </a:solidFill>
              </a:rPr>
              <a:t> model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173589F9-CC5C-B342-9B36-0167A34A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4664707"/>
            <a:ext cx="7874000" cy="19431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150DF876-59C0-4047-AFB6-02ECAA5302A2}"/>
              </a:ext>
            </a:extLst>
          </p:cNvPr>
          <p:cNvSpPr txBox="1"/>
          <p:nvPr/>
        </p:nvSpPr>
        <p:spPr>
          <a:xfrm>
            <a:off x="1208314" y="4136571"/>
            <a:ext cx="742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Reading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training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testing</a:t>
            </a:r>
            <a:r>
              <a:rPr lang="tr-TR" dirty="0">
                <a:solidFill>
                  <a:schemeClr val="bg1"/>
                </a:solidFill>
              </a:rPr>
              <a:t> data </a:t>
            </a:r>
            <a:r>
              <a:rPr lang="tr-TR" dirty="0" err="1">
                <a:solidFill>
                  <a:schemeClr val="bg1"/>
                </a:solidFill>
              </a:rPr>
              <a:t>without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first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column</a:t>
            </a:r>
            <a:r>
              <a:rPr lang="tr-TR" dirty="0">
                <a:solidFill>
                  <a:schemeClr val="bg1"/>
                </a:solidFill>
              </a:rPr>
              <a:t>(ID). </a:t>
            </a:r>
          </a:p>
        </p:txBody>
      </p:sp>
    </p:spTree>
    <p:extLst>
      <p:ext uri="{BB962C8B-B14F-4D97-AF65-F5344CB8AC3E}">
        <p14:creationId xmlns:p14="http://schemas.microsoft.com/office/powerpoint/2010/main" val="275315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524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Proposed solution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6E98153C-750D-044C-B556-9BFEB02A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803"/>
            <a:ext cx="7598274" cy="3339193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8F986DFE-129E-7741-B382-3C3D87A24459}"/>
              </a:ext>
            </a:extLst>
          </p:cNvPr>
          <p:cNvSpPr txBox="1"/>
          <p:nvPr/>
        </p:nvSpPr>
        <p:spPr>
          <a:xfrm>
            <a:off x="838200" y="5219470"/>
            <a:ext cx="9025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use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scipy’s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stats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find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outliers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every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feature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change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outlier’s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values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mean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value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feature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r>
              <a:rPr lang="tr-TR" dirty="0" err="1">
                <a:solidFill>
                  <a:schemeClr val="bg1"/>
                </a:solidFill>
              </a:rPr>
              <a:t>After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some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tries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saw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that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best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value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z is 2.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8DCDB43-5695-4F45-A967-869F0FE91C17}"/>
              </a:ext>
            </a:extLst>
          </p:cNvPr>
          <p:cNvSpPr txBox="1"/>
          <p:nvPr/>
        </p:nvSpPr>
        <p:spPr>
          <a:xfrm>
            <a:off x="838200" y="1110911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1st </a:t>
            </a:r>
            <a:r>
              <a:rPr lang="tr-TR" dirty="0" err="1">
                <a:solidFill>
                  <a:schemeClr val="bg1"/>
                </a:solidFill>
              </a:rPr>
              <a:t>outlier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reduction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4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19948</TotalTime>
  <Words>627</Words>
  <Application>Microsoft Macintosh PowerPoint</Application>
  <PresentationFormat>Geniş ekran</PresentationFormat>
  <Paragraphs>81</Paragraphs>
  <Slides>16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2" baseType="lpstr">
      <vt:lpstr>Arial</vt:lpstr>
      <vt:lpstr>Avenir Next</vt:lpstr>
      <vt:lpstr>Calibri</vt:lpstr>
      <vt:lpstr>Cambria Math</vt:lpstr>
      <vt:lpstr>Century Gothic</vt:lpstr>
      <vt:lpstr>Office Theme</vt:lpstr>
      <vt:lpstr>KILL THE OUTLIERS</vt:lpstr>
      <vt:lpstr>What is our main goal?</vt:lpstr>
      <vt:lpstr>What is our main goal?</vt:lpstr>
      <vt:lpstr>PowerPoint Sunusu</vt:lpstr>
      <vt:lpstr>PowerPoint Sunusu</vt:lpstr>
      <vt:lpstr>PowerPoint Sunusu</vt:lpstr>
      <vt:lpstr>Proposed solution</vt:lpstr>
      <vt:lpstr>Proposed solution</vt:lpstr>
      <vt:lpstr>Proposed solution</vt:lpstr>
      <vt:lpstr>PowerPoint Sunusu</vt:lpstr>
      <vt:lpstr>Proposed solution</vt:lpstr>
      <vt:lpstr>Proposed solution</vt:lpstr>
      <vt:lpstr>Code demo using Python and 5-fold CV</vt:lpstr>
      <vt:lpstr>PowerPoint Sunusu</vt:lpstr>
      <vt:lpstr>Proposed solution</vt:lpstr>
      <vt:lpstr>How to further improve our model?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Islem Rekik (Staff)</dc:creator>
  <cp:lastModifiedBy>Ahmet Agah Karagöz</cp:lastModifiedBy>
  <cp:revision>2280</cp:revision>
  <cp:lastPrinted>2017-03-02T20:45:41Z</cp:lastPrinted>
  <dcterms:created xsi:type="dcterms:W3CDTF">2017-01-09T11:39:11Z</dcterms:created>
  <dcterms:modified xsi:type="dcterms:W3CDTF">2020-06-16T12:51:29Z</dcterms:modified>
</cp:coreProperties>
</file>